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19" r:id="rId3"/>
    <p:sldId id="421" r:id="rId4"/>
    <p:sldId id="423" r:id="rId5"/>
    <p:sldId id="425" r:id="rId6"/>
    <p:sldId id="426" r:id="rId7"/>
    <p:sldId id="427" r:id="rId8"/>
    <p:sldId id="424" r:id="rId9"/>
    <p:sldId id="429" r:id="rId10"/>
    <p:sldId id="428" r:id="rId11"/>
    <p:sldId id="430" r:id="rId12"/>
    <p:sldId id="431" r:id="rId13"/>
    <p:sldId id="432" r:id="rId14"/>
    <p:sldId id="433" r:id="rId15"/>
    <p:sldId id="434" r:id="rId16"/>
    <p:sldId id="435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CA91C"/>
    <a:srgbClr val="FF8622"/>
    <a:srgbClr val="008B9A"/>
    <a:srgbClr val="800000"/>
    <a:srgbClr val="6B8C44"/>
    <a:srgbClr val="008A99"/>
    <a:srgbClr val="6FC6CC"/>
    <a:srgbClr val="72C6CD"/>
    <a:srgbClr val="779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32" autoAdjust="0"/>
  </p:normalViewPr>
  <p:slideViewPr>
    <p:cSldViewPr snapToGrid="0">
      <p:cViewPr varScale="1">
        <p:scale>
          <a:sx n="81" d="100"/>
          <a:sy n="81" d="100"/>
        </p:scale>
        <p:origin x="60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D9EAD-4030-4DC6-A8C7-2C66F496EE7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34528-9B30-4D0E-B25D-FF4968E851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08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50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45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19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18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89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62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3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55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2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49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00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AAAE4-6F77-4C7C-8892-1C1497754C53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58ECA-98D2-43CF-862E-F4A8D0E80A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22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8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580987"/>
            <a:ext cx="5029734" cy="6184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3964" y="434282"/>
            <a:ext cx="6828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cs typeface="Tw Cen MT"/>
              </a:rPr>
              <a:t>PLANOS INTEGRADOS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451" y="2243348"/>
            <a:ext cx="8275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VistaSansAltRegIta"/>
              </a:rPr>
              <a:t>ARBORIZAÇÃO URBANA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VistaSansAltRegIta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633" y="5977816"/>
            <a:ext cx="1522220" cy="594095"/>
          </a:xfrm>
          <a:prstGeom prst="rect">
            <a:avLst/>
          </a:prstGeom>
        </p:spPr>
      </p:pic>
      <p:grpSp>
        <p:nvGrpSpPr>
          <p:cNvPr id="7" name="Grupo 2"/>
          <p:cNvGrpSpPr/>
          <p:nvPr/>
        </p:nvGrpSpPr>
        <p:grpSpPr>
          <a:xfrm>
            <a:off x="8695129" y="5472089"/>
            <a:ext cx="1699504" cy="1201747"/>
            <a:chOff x="10760387" y="-559973"/>
            <a:chExt cx="1699504" cy="1201747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6799" y="-559973"/>
              <a:ext cx="590066" cy="710079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10760387" y="180109"/>
              <a:ext cx="1699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Prefeitura Municipal </a:t>
              </a:r>
            </a:p>
            <a:p>
              <a:pPr algn="ctr"/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Telêmaco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Borba</a:t>
              </a:r>
              <a:endParaRPr lang="pt-B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8277192" y="4089036"/>
            <a:ext cx="32240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VistaSansAltRegIta"/>
              </a:rPr>
              <a:t>DIAGNÓSTICO</a:t>
            </a:r>
          </a:p>
          <a:p>
            <a:pPr algn="r"/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VistaSansAltRegIta"/>
              </a:rPr>
              <a:t>13 | ABRIL | 2017</a:t>
            </a:r>
          </a:p>
          <a:p>
            <a:pPr algn="r"/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5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1632857" y="708003"/>
            <a:ext cx="10559143" cy="430887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algn="r"/>
            <a:r>
              <a:rPr lang="en-US" sz="2200" b="1" dirty="0">
                <a:solidFill>
                  <a:srgbClr val="779B4B"/>
                </a:solidFill>
                <a:latin typeface="Tw Cen MT"/>
                <a:cs typeface="Tw Cen MT"/>
              </a:rPr>
              <a:t>LOCALIZAÇÃO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5" y="1081507"/>
            <a:ext cx="7120984" cy="5619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98" y="5440967"/>
            <a:ext cx="2240000" cy="126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98" y="4040869"/>
            <a:ext cx="2240000" cy="126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98" y="2631237"/>
            <a:ext cx="2240000" cy="1260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98" y="1223025"/>
            <a:ext cx="2240000" cy="1260000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ARBORIZAÇÃO DE PRAÇAS E LARGOS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99419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ÁREAS VERDE URBANAS – BOSQUES NATIVOS RELEVANTES -BNR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31" y="2233422"/>
            <a:ext cx="6074227" cy="46033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352853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11</a:t>
            </a:fld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706017" y="1011805"/>
            <a:ext cx="11392677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Imagens de satélite disponíveis na World Wide Web, Aerial View Bing-</a:t>
            </a:r>
            <a:r>
              <a:rPr lang="pt-BR" dirty="0" err="1">
                <a:solidFill>
                  <a:srgbClr val="0000FF"/>
                </a:solidFill>
              </a:rPr>
              <a:t>Maps</a:t>
            </a:r>
            <a:r>
              <a:rPr lang="pt-BR" dirty="0">
                <a:solidFill>
                  <a:srgbClr val="0000FF"/>
                </a:solidFill>
              </a:rPr>
              <a:t>, Google Earth, Zoom Earth Explore Satellite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Os BNR foram devidamente localizados, dimensionados e caracterizados quanto as suas características :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fundo de vales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topo de morro 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encosta com alta, média ou baixa declividade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características gerais da vegetação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bacia hidrográfica</a:t>
            </a:r>
            <a:r>
              <a:rPr lang="pt-BR" dirty="0"/>
              <a:t> </a:t>
            </a:r>
          </a:p>
          <a:p>
            <a:pPr marL="700088" algn="just"/>
            <a:endParaRPr lang="pt-B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Identificados </a:t>
            </a:r>
            <a:r>
              <a:rPr lang="pt-BR" b="1" dirty="0">
                <a:solidFill>
                  <a:srgbClr val="FF0000"/>
                </a:solidFill>
              </a:rPr>
              <a:t>17 </a:t>
            </a:r>
            <a:r>
              <a:rPr lang="pt-BR" dirty="0">
                <a:solidFill>
                  <a:srgbClr val="0000FF"/>
                </a:solidFill>
              </a:rPr>
              <a:t>Bosques Nativos Relevantes: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Localização – Bairro e Ruas do Entorno –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 Latitude e Longitude  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Área e Perímetro aproximado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Bacia Hidrográfica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Características fisiográficas 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Descrição da vegetação</a:t>
            </a:r>
          </a:p>
          <a:p>
            <a:pPr marL="985838" indent="-285750" algn="just">
              <a:buFont typeface="Arial" pitchFamily="34" charset="0"/>
              <a:buChar char="•"/>
            </a:pPr>
            <a:r>
              <a:rPr lang="pt-BR" sz="1600" dirty="0"/>
              <a:t>Justificativas para a conservação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t-BR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t-BR" dirty="0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ÁREAS VERDE URBANAS – BOSQUES NATIVOS RELEVANTES -BNR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69" y="848238"/>
            <a:ext cx="7866937" cy="59831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05" y="2010521"/>
            <a:ext cx="1885950" cy="1438275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05" y="3588348"/>
            <a:ext cx="1885950" cy="1436370"/>
          </a:xfrm>
          <a:prstGeom prst="rect">
            <a:avLst/>
          </a:prstGeom>
        </p:spPr>
      </p:pic>
      <p:pic>
        <p:nvPicPr>
          <p:cNvPr id="11" name="Imagem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70" y="5200955"/>
            <a:ext cx="1963420" cy="14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ÁREAS VERDE URBANAS – BOSQUES NATIVOS RELEVANTES -BNR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1" y="948718"/>
            <a:ext cx="8353425" cy="5876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58" y="1877104"/>
            <a:ext cx="1982470" cy="1439545"/>
          </a:xfrm>
          <a:prstGeom prst="rect">
            <a:avLst/>
          </a:prstGeom>
        </p:spPr>
      </p:pic>
      <p:pic>
        <p:nvPicPr>
          <p:cNvPr id="14" name="Imagem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59" y="3482410"/>
            <a:ext cx="1982470" cy="1437005"/>
          </a:xfrm>
          <a:prstGeom prst="rect">
            <a:avLst/>
          </a:prstGeom>
        </p:spPr>
      </p:pic>
      <p:pic>
        <p:nvPicPr>
          <p:cNvPr id="15" name="Imagem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58" y="5095971"/>
            <a:ext cx="1982471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7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ÁREAS VERDE URBANAS – BOSQUES NATIVOS RELEVANTES -BNR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5" y="1323510"/>
            <a:ext cx="7099717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03" y="3528728"/>
            <a:ext cx="410338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12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ÁREAS VERDE URBANAS – BOSQUES NATIVOS RELEVANTES -BNR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15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11" y="2323322"/>
            <a:ext cx="5228177" cy="4183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62474" y="1144024"/>
            <a:ext cx="402149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Estimativa de Área Verde/habitante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45232" y="1741183"/>
            <a:ext cx="6372809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População estimada - Telêmaco Borba 2016 – 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76.550 hab.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Total Praças – 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138.371,00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Total BNR – 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5.045.088,00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Total estimada Parque Municipal Rio Tibagi – 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39.523,00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/Habitante (área praças) 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– 1,8 m</a:t>
            </a:r>
            <a:r>
              <a:rPr lang="pt-BR" sz="1500" baseline="30000" dirty="0">
                <a:solidFill>
                  <a:srgbClr val="009900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/hab.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Habitante (Praças + Parque Rio Tibagi) 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– 2,32 m</a:t>
            </a:r>
            <a:r>
              <a:rPr lang="pt-BR" sz="1500" baseline="30000" dirty="0">
                <a:solidFill>
                  <a:srgbClr val="009900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/hab.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latin typeface="Trebuchet MS" panose="020B0603020202020204" pitchFamily="34" charset="0"/>
              </a:rPr>
              <a:t>Área Verde Habitante (Praças + Parque Rio Tibagi + BNR) – 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68,2 m</a:t>
            </a:r>
            <a:r>
              <a:rPr lang="pt-BR" sz="1500" baseline="30000" dirty="0">
                <a:solidFill>
                  <a:srgbClr val="009900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9900"/>
                </a:solidFill>
                <a:latin typeface="Trebuchet MS" panose="020B0603020202020204" pitchFamily="34" charset="0"/>
              </a:rPr>
              <a:t>/hab.</a:t>
            </a:r>
          </a:p>
          <a:p>
            <a:pPr algn="just">
              <a:lnSpc>
                <a:spcPct val="150000"/>
              </a:lnSpc>
            </a:pPr>
            <a:endParaRPr lang="pt-BR" sz="15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Índices recomendados – 15 a 18 m</a:t>
            </a:r>
            <a:r>
              <a:rPr lang="pt-BR" sz="1500" baseline="30000" dirty="0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/hab. (ONU/</a:t>
            </a:r>
            <a:r>
              <a:rPr lang="pt-BR" sz="15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SBAU</a:t>
            </a:r>
            <a:r>
              <a:rPr lang="pt-BR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pt-BR" sz="15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Exemplos – Curitiba – 64,5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/hab.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Goiânia – 94,0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/hab. – Vitória – 91,0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/hab. </a:t>
            </a:r>
          </a:p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São Paulo 5,2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/hab. – New York – 23,10 m</a:t>
            </a:r>
            <a:r>
              <a:rPr lang="pt-BR" sz="1500" baseline="30000" dirty="0">
                <a:solidFill>
                  <a:srgbClr val="0000FF"/>
                </a:solidFill>
                <a:latin typeface="Trebuchet MS" panose="020B0603020202020204" pitchFamily="34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Trebuchet MS" panose="020B0603020202020204" pitchFamily="34" charset="0"/>
              </a:rPr>
              <a:t>/</a:t>
            </a:r>
            <a:r>
              <a:rPr lang="pt-BR" sz="1500" dirty="0" err="1">
                <a:solidFill>
                  <a:srgbClr val="0000FF"/>
                </a:solidFill>
                <a:latin typeface="Trebuchet MS" panose="020B0603020202020204" pitchFamily="34" charset="0"/>
              </a:rPr>
              <a:t>hab</a:t>
            </a:r>
            <a:endParaRPr lang="pt-BR" sz="1500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   -</a:t>
            </a:r>
          </a:p>
          <a:p>
            <a:pPr algn="just">
              <a:lnSpc>
                <a:spcPct val="150000"/>
              </a:lnSpc>
            </a:pPr>
            <a:endParaRPr lang="pt-BR" sz="15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29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ÁRVORES URBANAS – AÇÕES EMERGENCIAIS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16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268753" y="961323"/>
            <a:ext cx="111967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Diagnosticadas quando do levantamento da arborização viária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Localizadas (GPS / Bairro / Rua / Numeração residencial) – Registro Fotográfico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Definição de ações corretivas emergenciais em 43 árvores</a:t>
            </a:r>
          </a:p>
          <a:p>
            <a:pPr algn="just">
              <a:lnSpc>
                <a:spcPct val="150000"/>
              </a:lnSpc>
            </a:pP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2" y="2504818"/>
            <a:ext cx="5700388" cy="43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45" y="2504818"/>
            <a:ext cx="5805176" cy="43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89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A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4"/>
          <p:cNvSpPr txBox="1"/>
          <p:nvPr/>
        </p:nvSpPr>
        <p:spPr>
          <a:xfrm>
            <a:off x="2574759" y="4945559"/>
            <a:ext cx="9617242" cy="769441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Tw Cen MT"/>
                <a:cs typeface="Tw Cen MT"/>
              </a:rPr>
              <a:t>PLANO DE ARBORIZAÇÃO URBANA</a:t>
            </a:r>
          </a:p>
        </p:txBody>
      </p:sp>
      <p:cxnSp>
        <p:nvCxnSpPr>
          <p:cNvPr id="14" name="Conector reto 13"/>
          <p:cNvCxnSpPr/>
          <p:nvPr/>
        </p:nvCxnSpPr>
        <p:spPr>
          <a:xfrm flipH="1">
            <a:off x="2006600" y="5715000"/>
            <a:ext cx="10185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0" y="4614071"/>
            <a:ext cx="1205439" cy="13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5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PLANO DE ARBORIZAÇÃO URBANA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1632857" y="708003"/>
            <a:ext cx="10559143" cy="430887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algn="r"/>
            <a:r>
              <a:rPr lang="en-US" sz="2200" b="1" dirty="0">
                <a:solidFill>
                  <a:srgbClr val="779B4B"/>
                </a:solidFill>
                <a:latin typeface="Tw Cen MT"/>
                <a:cs typeface="Tw Cen MT"/>
              </a:rPr>
              <a:t>DIAGNÓSTICO</a:t>
            </a: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662243" y="1468932"/>
            <a:ext cx="3480549" cy="4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200" i="1">
                <a:solidFill>
                  <a:srgbClr val="FF0000"/>
                </a:solidFill>
              </a:rPr>
              <a:t>Compõem o Diagnóstico</a:t>
            </a:r>
            <a:endParaRPr lang="pt-BR" sz="2200">
              <a:solidFill>
                <a:srgbClr val="FF0000"/>
              </a:solidFill>
            </a:endParaRPr>
          </a:p>
          <a:p>
            <a:pPr algn="just"/>
            <a:endParaRPr lang="pt-BR" sz="2200" dirty="0"/>
          </a:p>
        </p:txBody>
      </p:sp>
      <p:sp>
        <p:nvSpPr>
          <p:cNvPr id="1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40557" y="6405256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3</a:t>
            </a:fld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0548" y="1824019"/>
            <a:ext cx="52751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Arborização Viária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Arborização das Praças e Largos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Mapeamento e Caracterização dos                                                          Bosques Nativos Relevantes - BNR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Árvores que necessitam ações emergenciais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292130" y="4197714"/>
            <a:ext cx="3480549" cy="4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0" algn="just">
              <a:buFont typeface="Wingdings 3" charset="2"/>
              <a:buNone/>
            </a:pPr>
            <a:r>
              <a:rPr lang="pt-BR" sz="2200" i="1" dirty="0">
                <a:solidFill>
                  <a:srgbClr val="FF0000"/>
                </a:solidFill>
              </a:rPr>
              <a:t>Materiais e métodos</a:t>
            </a:r>
            <a:endParaRPr lang="pt-BR" sz="2200" dirty="0">
              <a:solidFill>
                <a:srgbClr val="FF0000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pt-BR" sz="2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87419" y="4488288"/>
            <a:ext cx="11867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Arborização Viária – 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Levantamento em todas as ruas da cidade –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831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ruas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Arborização das Praças e Largos – 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levantamento, localização e medição de todas as árvores das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praças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Mapeamento e caracterização dos Bosques Nativos Relevantes – BNR – 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Mapeamento, dimensionamento, descrição da vegetação e justificativas para conservação de </a:t>
            </a:r>
            <a:r>
              <a:rPr lang="pt-B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Áreas Verdes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Árvores que necessitam ações emergenciais – 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localização, descrição dos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43 </a:t>
            </a:r>
            <a:r>
              <a:rPr lang="pt-BR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problemas e ações emergenciais 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03" y="1468932"/>
            <a:ext cx="201742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76" y="1468932"/>
            <a:ext cx="2560000" cy="144000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76" y="2997701"/>
            <a:ext cx="29475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58" y="2277701"/>
            <a:ext cx="1215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9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PLANO DE ARBORIZAÇÃO URBANA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1632857" y="708003"/>
            <a:ext cx="10559143" cy="430887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algn="r"/>
            <a:r>
              <a:rPr lang="en-US" sz="2200" b="1" dirty="0">
                <a:solidFill>
                  <a:srgbClr val="779B4B"/>
                </a:solidFill>
                <a:latin typeface="Tw Cen MT"/>
                <a:cs typeface="Tw Cen MT"/>
              </a:rPr>
              <a:t>DIAGNÓSTICO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034980" y="2514446"/>
            <a:ext cx="4053283" cy="589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i="1" dirty="0">
                <a:solidFill>
                  <a:schemeClr val="accent2">
                    <a:lumMod val="50000"/>
                  </a:schemeClr>
                </a:solidFill>
              </a:rPr>
              <a:t>Equipamentos utilizado</a:t>
            </a:r>
          </a:p>
        </p:txBody>
      </p:sp>
      <p:sp>
        <p:nvSpPr>
          <p:cNvPr id="23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362900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4</a:t>
            </a:fld>
            <a:endParaRPr lang="pt-BR" dirty="0"/>
          </a:p>
        </p:txBody>
      </p: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705953" y="1521074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Espaço Reservado para Conteúdo 2"/>
          <p:cNvSpPr txBox="1">
            <a:spLocks/>
          </p:cNvSpPr>
          <p:nvPr/>
        </p:nvSpPr>
        <p:spPr>
          <a:xfrm>
            <a:off x="556664" y="266873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14591" y="3034313"/>
            <a:ext cx="7532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Automóvel, Mapas, GPS, Trena, metro-padrão, Câmera Fotográfica.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0160" y="3262969"/>
            <a:ext cx="671976" cy="133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23" y="3554748"/>
            <a:ext cx="894342" cy="91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043" y="3495898"/>
            <a:ext cx="1201121" cy="103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65" y="3539194"/>
            <a:ext cx="994435" cy="93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tângulo 30"/>
          <p:cNvSpPr/>
          <p:nvPr/>
        </p:nvSpPr>
        <p:spPr>
          <a:xfrm>
            <a:off x="1180445" y="1239045"/>
            <a:ext cx="80655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Márcio Luiz Bittencourt – Biólogo – Coordenação;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Carolina Fagundes </a:t>
            </a:r>
            <a:r>
              <a:rPr lang="pt-BR" dirty="0" err="1">
                <a:solidFill>
                  <a:srgbClr val="0000FF"/>
                </a:solidFill>
              </a:rPr>
              <a:t>Schueda</a:t>
            </a:r>
            <a:r>
              <a:rPr lang="pt-BR" dirty="0">
                <a:solidFill>
                  <a:srgbClr val="0000FF"/>
                </a:solidFill>
              </a:rPr>
              <a:t> – Eng. Florestal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Leandro </a:t>
            </a:r>
            <a:r>
              <a:rPr lang="pt-BR" dirty="0" err="1">
                <a:solidFill>
                  <a:srgbClr val="0000FF"/>
                </a:solidFill>
              </a:rPr>
              <a:t>Tonhato</a:t>
            </a:r>
            <a:r>
              <a:rPr lang="pt-BR" dirty="0">
                <a:solidFill>
                  <a:srgbClr val="0000FF"/>
                </a:solidFill>
              </a:rPr>
              <a:t> – Eng. Florestal</a:t>
            </a: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1351506" y="749860"/>
            <a:ext cx="4053283" cy="58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 i="1" dirty="0">
                <a:solidFill>
                  <a:schemeClr val="accent2">
                    <a:lumMod val="50000"/>
                  </a:schemeClr>
                </a:solidFill>
              </a:rPr>
              <a:t>Equipe Técnica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4594432"/>
            <a:ext cx="121500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38" y="4597622"/>
            <a:ext cx="3813018" cy="216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9" y="3554748"/>
            <a:ext cx="5536758" cy="31996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7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PLANO DE ARBORIZAÇÃO URBANA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1632857" y="708003"/>
            <a:ext cx="10559143" cy="430887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pPr algn="r"/>
            <a:r>
              <a:rPr lang="en-US" sz="2200" b="1" dirty="0">
                <a:solidFill>
                  <a:srgbClr val="779B4B"/>
                </a:solidFill>
                <a:latin typeface="Tw Cen MT"/>
                <a:cs typeface="Tw Cen MT"/>
              </a:rPr>
              <a:t>ARBORIZAÇÃO VIÁRIA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329406" y="6238018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5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90462" y="1104395"/>
            <a:ext cx="11196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Levantamento e diagnóstico qualiquantitativo da arborização viária (22 dias em período integral)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Avaliação das condições da infraestrutura urbana (calçadas, rede elétrica, esgoto, sinalização, etc.);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90461" y="1925088"/>
            <a:ext cx="9171995" cy="1199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rgbClr val="2A5010"/>
                </a:solidFill>
              </a:rPr>
              <a:t>Resultados preliminares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FF"/>
                </a:solidFill>
              </a:rPr>
              <a:t>Relatório em dois Volumes (</a:t>
            </a:r>
            <a:r>
              <a:rPr lang="pt-BR" sz="1600" dirty="0">
                <a:solidFill>
                  <a:srgbClr val="FF0000"/>
                </a:solidFill>
              </a:rPr>
              <a:t>831 páginas</a:t>
            </a:r>
            <a:r>
              <a:rPr lang="pt-BR" sz="1600" dirty="0">
                <a:solidFill>
                  <a:srgbClr val="0000FF"/>
                </a:solidFill>
              </a:rPr>
              <a:t>) com identificação das espécies (nome popular) mais frequentes em ambos os lados das vias – Bairros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00FF"/>
              </a:solidFill>
            </a:endParaRPr>
          </a:p>
          <a:p>
            <a:pPr algn="just"/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5" y="2944855"/>
            <a:ext cx="5127162" cy="391314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24" y="2944855"/>
            <a:ext cx="5269543" cy="391314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1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1246909" y="186321"/>
            <a:ext cx="10945091" cy="477054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en-US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ARBORIZAÇÃO VIÁRIA – RESULTADOS PRELIMINARES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6</a:t>
            </a:fld>
            <a:endParaRPr lang="pt-B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0" y="2016305"/>
            <a:ext cx="6503440" cy="475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63710" y="1587526"/>
            <a:ext cx="5477694" cy="40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pt-BR" b="1" dirty="0">
                <a:solidFill>
                  <a:srgbClr val="0000FF"/>
                </a:solidFill>
              </a:rPr>
              <a:t>Espécies com maior frequência de ocorrência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1600" dirty="0">
              <a:solidFill>
                <a:srgbClr val="0000FF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1600" dirty="0">
              <a:solidFill>
                <a:srgbClr val="0000FF"/>
              </a:solidFill>
            </a:endParaRPr>
          </a:p>
          <a:p>
            <a:pPr algn="just"/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7167150" y="4843953"/>
            <a:ext cx="2108718" cy="40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b="1" dirty="0">
                <a:solidFill>
                  <a:srgbClr val="0000FF"/>
                </a:solidFill>
              </a:rPr>
              <a:t>Outros Registros</a:t>
            </a:r>
          </a:p>
          <a:p>
            <a:pPr algn="just"/>
            <a:endParaRPr lang="pt-BR" sz="1600" b="1" dirty="0">
              <a:solidFill>
                <a:srgbClr val="0000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5178356"/>
            <a:ext cx="4811969" cy="161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1193674"/>
            <a:ext cx="4740015" cy="358496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5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ARBORIZAÇÃO DE PRAÇAS E LARGOS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964B42E3-F606-4F67-A1FF-FD6F584A6DA8}" type="slidenum">
              <a:rPr lang="pt-BR" smtClean="0"/>
              <a:t>7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93099" y="769934"/>
            <a:ext cx="111967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Levantamento e diagnóstico qualiquantitativo da arborização praças (07 dias em período integral)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FF0000"/>
                </a:solidFill>
              </a:rPr>
              <a:t>39 Praças e largos </a:t>
            </a:r>
            <a:r>
              <a:rPr lang="pt-BR" dirty="0">
                <a:solidFill>
                  <a:srgbClr val="0000FF"/>
                </a:solidFill>
              </a:rPr>
              <a:t>identificados – consideradas como bosques – contabilização futura nas áreas verdes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</a:rPr>
              <a:t>Localização da Praças, todas as espécies (GPS), CAP, Altura da árvore e da 1ª. bifurcação, estado fitossanitário, situação das raízes, imagem de todas as árvores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69163" y="2552253"/>
            <a:ext cx="11196739" cy="890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rgbClr val="2A5010"/>
                </a:solidFill>
              </a:rPr>
              <a:t>Resultados preliminares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FF"/>
                </a:solidFill>
              </a:rPr>
              <a:t>Relatório (</a:t>
            </a:r>
            <a:r>
              <a:rPr lang="pt-BR" sz="1600" dirty="0">
                <a:solidFill>
                  <a:srgbClr val="FF0000"/>
                </a:solidFill>
              </a:rPr>
              <a:t>338 páginas</a:t>
            </a:r>
            <a:r>
              <a:rPr lang="pt-BR" sz="1600" dirty="0">
                <a:solidFill>
                  <a:srgbClr val="0000FF"/>
                </a:solidFill>
              </a:rPr>
              <a:t>) com identificação, medição e localização das espécie (GPS)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00FF"/>
              </a:solidFill>
            </a:endParaRPr>
          </a:p>
          <a:p>
            <a:pPr algn="just"/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8" y="3301466"/>
            <a:ext cx="4617216" cy="3477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21" y="3324529"/>
            <a:ext cx="4566048" cy="345443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62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133475"/>
            <a:ext cx="10544175" cy="57245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ARBORIZAÇÃO DE PRAÇAS E LARGOS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24621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37976" y="25400"/>
            <a:ext cx="781818" cy="948066"/>
          </a:xfrm>
          <a:prstGeom prst="rect">
            <a:avLst/>
          </a:prstGeom>
        </p:spPr>
      </p:pic>
      <p:sp>
        <p:nvSpPr>
          <p:cNvPr id="23" name="TextBox 14"/>
          <p:cNvSpPr txBox="1"/>
          <p:nvPr/>
        </p:nvSpPr>
        <p:spPr>
          <a:xfrm>
            <a:off x="1246909" y="186321"/>
            <a:ext cx="10945091" cy="492443"/>
          </a:xfrm>
          <a:prstGeom prst="rect">
            <a:avLst/>
          </a:prstGeom>
          <a:solidFill>
            <a:srgbClr val="6CA91C"/>
          </a:solidFill>
        </p:spPr>
        <p:txBody>
          <a:bodyPr wrap="square" rIns="360000" rtlCol="0">
            <a:spAutoFit/>
          </a:bodyPr>
          <a:lstStyle/>
          <a:p>
            <a:pPr algn="r" fontAlgn="ctr">
              <a:spcBef>
                <a:spcPts val="200"/>
              </a:spcBef>
              <a:spcAft>
                <a:spcPts val="200"/>
              </a:spcAft>
            </a:pPr>
            <a:r>
              <a:rPr lang="pt-BR" sz="2500" b="1" dirty="0">
                <a:solidFill>
                  <a:schemeClr val="bg1"/>
                </a:solidFill>
                <a:latin typeface="Tw Cen MT" panose="020B0602020104020603" pitchFamily="34" charset="0"/>
              </a:rPr>
              <a:t>ARBORIZAÇÃO DE PRAÇAS E LARGOS</a:t>
            </a:r>
            <a:endParaRPr lang="pt-BR" sz="2500" b="1" dirty="0">
              <a:solidFill>
                <a:schemeClr val="bg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21" y="962362"/>
            <a:ext cx="105441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78" y="5442614"/>
            <a:ext cx="2240000" cy="126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12" y="5442614"/>
            <a:ext cx="2240000" cy="126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57" y="5442614"/>
            <a:ext cx="2240000" cy="1260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96" y="5442614"/>
            <a:ext cx="224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76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9945</TotalTime>
  <Words>642</Words>
  <Application>Microsoft Office PowerPoint</Application>
  <PresentationFormat>Widescreen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Trebuchet MS</vt:lpstr>
      <vt:lpstr>Tw Cen MT</vt:lpstr>
      <vt:lpstr>VistaSansAltRegIta</vt:lpstr>
      <vt:lpstr>Wingdings 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mauricio maas</dc:creator>
  <cp:lastModifiedBy>USER</cp:lastModifiedBy>
  <cp:revision>260</cp:revision>
  <dcterms:created xsi:type="dcterms:W3CDTF">2016-11-17T12:12:22Z</dcterms:created>
  <dcterms:modified xsi:type="dcterms:W3CDTF">2017-04-26T13:12:52Z</dcterms:modified>
</cp:coreProperties>
</file>